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84" r:id="rId3"/>
    <p:sldId id="280" r:id="rId4"/>
    <p:sldId id="526" r:id="rId5"/>
    <p:sldId id="367" r:id="rId6"/>
    <p:sldId id="290" r:id="rId7"/>
    <p:sldId id="473" r:id="rId8"/>
    <p:sldId id="369" r:id="rId9"/>
    <p:sldId id="368" r:id="rId10"/>
    <p:sldId id="483" r:id="rId11"/>
    <p:sldId id="485" r:id="rId12"/>
    <p:sldId id="527" r:id="rId13"/>
    <p:sldId id="487" r:id="rId14"/>
    <p:sldId id="488" r:id="rId15"/>
    <p:sldId id="489" r:id="rId16"/>
    <p:sldId id="491" r:id="rId17"/>
    <p:sldId id="492" r:id="rId18"/>
    <p:sldId id="493" r:id="rId19"/>
    <p:sldId id="494" r:id="rId20"/>
    <p:sldId id="528" r:id="rId21"/>
    <p:sldId id="495" r:id="rId22"/>
    <p:sldId id="496" r:id="rId23"/>
    <p:sldId id="534" r:id="rId24"/>
    <p:sldId id="374" r:id="rId25"/>
    <p:sldId id="376" r:id="rId26"/>
    <p:sldId id="476" r:id="rId27"/>
    <p:sldId id="536" r:id="rId28"/>
    <p:sldId id="378" r:id="rId29"/>
    <p:sldId id="498" r:id="rId30"/>
    <p:sldId id="379" r:id="rId31"/>
    <p:sldId id="530" r:id="rId32"/>
    <p:sldId id="375" r:id="rId33"/>
    <p:sldId id="380" r:id="rId34"/>
    <p:sldId id="403" r:id="rId35"/>
    <p:sldId id="502" r:id="rId36"/>
    <p:sldId id="475" r:id="rId37"/>
    <p:sldId id="532" r:id="rId38"/>
    <p:sldId id="531" r:id="rId39"/>
    <p:sldId id="443" r:id="rId40"/>
    <p:sldId id="285" r:id="rId41"/>
    <p:sldId id="537" r:id="rId42"/>
    <p:sldId id="538" r:id="rId43"/>
    <p:sldId id="477" r:id="rId44"/>
    <p:sldId id="506" r:id="rId45"/>
    <p:sldId id="507" r:id="rId46"/>
    <p:sldId id="508" r:id="rId47"/>
    <p:sldId id="509" r:id="rId48"/>
    <p:sldId id="510" r:id="rId49"/>
    <p:sldId id="511" r:id="rId50"/>
    <p:sldId id="512" r:id="rId51"/>
    <p:sldId id="539" r:id="rId52"/>
    <p:sldId id="514" r:id="rId53"/>
    <p:sldId id="515" r:id="rId54"/>
    <p:sldId id="516" r:id="rId55"/>
    <p:sldId id="540" r:id="rId56"/>
    <p:sldId id="541" r:id="rId57"/>
    <p:sldId id="518" r:id="rId58"/>
    <p:sldId id="542" r:id="rId59"/>
    <p:sldId id="533" r:id="rId60"/>
    <p:sldId id="352" r:id="rId61"/>
    <p:sldId id="287" r:id="rId62"/>
    <p:sldId id="410" r:id="rId63"/>
    <p:sldId id="411" r:id="rId64"/>
    <p:sldId id="521" r:id="rId65"/>
    <p:sldId id="328" r:id="rId66"/>
    <p:sldId id="329" r:id="rId67"/>
    <p:sldId id="535" r:id="rId68"/>
    <p:sldId id="412" r:id="rId69"/>
    <p:sldId id="416" r:id="rId70"/>
    <p:sldId id="415" r:id="rId71"/>
    <p:sldId id="529" r:id="rId72"/>
    <p:sldId id="482" r:id="rId73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77E4FC3-1BF5-41EA-B9D8-4D6B21FCF36C}">
          <p14:sldIdLst>
            <p14:sldId id="256"/>
            <p14:sldId id="284"/>
            <p14:sldId id="280"/>
            <p14:sldId id="526"/>
            <p14:sldId id="367"/>
            <p14:sldId id="290"/>
            <p14:sldId id="473"/>
            <p14:sldId id="369"/>
            <p14:sldId id="368"/>
            <p14:sldId id="483"/>
            <p14:sldId id="485"/>
            <p14:sldId id="527"/>
            <p14:sldId id="487"/>
            <p14:sldId id="488"/>
            <p14:sldId id="489"/>
            <p14:sldId id="491"/>
            <p14:sldId id="492"/>
            <p14:sldId id="493"/>
            <p14:sldId id="494"/>
            <p14:sldId id="528"/>
            <p14:sldId id="495"/>
            <p14:sldId id="496"/>
            <p14:sldId id="534"/>
            <p14:sldId id="374"/>
            <p14:sldId id="376"/>
            <p14:sldId id="476"/>
            <p14:sldId id="536"/>
            <p14:sldId id="378"/>
            <p14:sldId id="498"/>
            <p14:sldId id="379"/>
            <p14:sldId id="530"/>
            <p14:sldId id="375"/>
            <p14:sldId id="380"/>
            <p14:sldId id="403"/>
            <p14:sldId id="502"/>
            <p14:sldId id="475"/>
            <p14:sldId id="532"/>
            <p14:sldId id="531"/>
            <p14:sldId id="443"/>
            <p14:sldId id="285"/>
            <p14:sldId id="537"/>
            <p14:sldId id="538"/>
            <p14:sldId id="477"/>
            <p14:sldId id="506"/>
            <p14:sldId id="507"/>
            <p14:sldId id="508"/>
            <p14:sldId id="509"/>
            <p14:sldId id="510"/>
            <p14:sldId id="511"/>
            <p14:sldId id="512"/>
            <p14:sldId id="539"/>
            <p14:sldId id="514"/>
            <p14:sldId id="515"/>
            <p14:sldId id="516"/>
            <p14:sldId id="540"/>
            <p14:sldId id="541"/>
            <p14:sldId id="518"/>
            <p14:sldId id="542"/>
            <p14:sldId id="533"/>
            <p14:sldId id="352"/>
            <p14:sldId id="287"/>
            <p14:sldId id="410"/>
            <p14:sldId id="411"/>
            <p14:sldId id="521"/>
            <p14:sldId id="328"/>
            <p14:sldId id="329"/>
            <p14:sldId id="535"/>
            <p14:sldId id="412"/>
            <p14:sldId id="416"/>
            <p14:sldId id="415"/>
            <p14:sldId id="529"/>
            <p14:sldId id="482"/>
          </p14:sldIdLst>
        </p14:section>
        <p14:section name="Раздел без заголовка" id="{98549365-87A4-4E30-A7CA-FE52EC9F0283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2D55"/>
    <a:srgbClr val="04A536"/>
    <a:srgbClr val="474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6085" autoAdjust="0"/>
  </p:normalViewPr>
  <p:slideViewPr>
    <p:cSldViewPr snapToGrid="0">
      <p:cViewPr>
        <p:scale>
          <a:sx n="79" d="100"/>
          <a:sy n="79" d="100"/>
        </p:scale>
        <p:origin x="-32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4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D0959-6BA2-429B-A4B1-1D96B54625FA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7BABC-6543-459D-859B-C1DEF30A8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71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C8DD7-68AF-4AC1-9B66-2634712A2EF3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DCECF-CFB0-49B7-845D-35CA7B90ED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232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467F9D-3964-41EC-8F8E-F0E8A92A4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83CE9D1-6B7B-42EE-A91D-C2E59854D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E26656-9A2E-434A-9DCC-DFEA0717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767367-AA93-4004-9303-0235CD9E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0072D6-098D-4639-A625-6DAEE1E36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7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807589-22F6-413D-8FCA-138F97B36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A9B8728-3010-4A89-BD7A-02B32BE74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9C9D67-81AA-418F-A779-6AEF1278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00E6011-F454-4648-8111-5F822617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62A32D-F06A-4C15-BB63-EC914719D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34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E4A3D73-5F1A-4A9F-A7A9-53B27E9EDA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EA3AF51-6EF4-41D1-9D05-74C5D2CB5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BAF79E-FFA5-42A1-89C0-4D8C00D6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9821C82-8EB2-4581-9B6F-290E856A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DB6178-5280-4AE4-85B7-BB073C73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34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8C0869-B0EA-426D-A3CB-537AF2CB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AAB5518-3320-4214-BCB0-FE79E1675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8DCE179-9909-4149-8167-492F52E39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5F16A5-EF36-4F34-B611-2D576869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B5CB30A-27AC-486A-8411-B3781259F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85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6913D2-E4BF-457D-8EDA-DC586449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F318CB-6F5C-452D-93EA-2C1DB1AFE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AAD86F-7700-4829-B814-C729033E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B09B1F-11D8-4ECA-9931-31C4B57F8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D20774-CC20-414B-B99E-362FEE99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64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8A06A8-6013-4D38-872A-860026F7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CF6A32-FCED-42C6-BE1A-4FAE416CA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F099CF8-4721-4B20-BDFC-9067D31C1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CF8E023-0DE1-4616-ACE3-D9C1EDE08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3CBC662-D867-40BC-AE89-5B4DF084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540D873-EDEF-4BAF-B5A9-5B2C067C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35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742F65-8512-47FB-AF6E-2094FAF5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BAFD55F-9412-4156-B2F2-BADE81DF0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CEF6E15-B0B6-4636-9995-B6707A23C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B2DF284-1F45-4AEC-8ADD-EBDED755FC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EC9D972-88D7-4D52-A223-BE42A9393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8C2A7B2-1DA5-4176-9DE6-484706DD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EA5E967-0075-4465-9CF1-A3F7663E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462BDFD-6955-4BCD-AC46-E0E0428E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1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889FC5-7E13-49E5-8B34-42B923123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A3C2D94-8C80-4C21-AEDB-5A33326B4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2CC70A9-5617-4CBA-9574-7765465A4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999BD81-5C8F-48D3-AF35-239B1FD7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64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F8D76F1-4455-4E5E-8794-BCF01EC95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432E37A-ABAA-47B1-ABA2-369A4386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C74A1C7-72B8-4FD5-B07F-F99BA3D87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17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1D18AB-E9DE-4475-A7B7-CAD47BE16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715C24-11A1-4E8B-8FC9-B0CF98D17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D3C8879-3B46-4A18-A493-5E3427206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29B1B7E-9CB5-42C3-BAEA-0BBCB14DF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917F5E5-BB6D-4DB9-AD71-8FD24D94D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DD75F3B-55C8-436B-9A3D-942BA35C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608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0D8BA-79B9-4141-87E0-44513CA7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706C7D7-AC67-47A4-83D4-FDEF4D7D06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E8EEF1-13A2-4316-950D-CB45FA0FE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A581F0-C0F5-497D-9C56-FBF72976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93C3-0D14-4ABA-BA12-C357328CEAFA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F4FD75F-52A4-4E57-8758-7863C1FAA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29E3085-A147-4DEC-906E-9829A963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32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B0D8E5-ADEA-433D-923D-24E115DF6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39166EE-789D-4111-9154-9099EF5E1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A8863D-DAA5-449D-BDD7-92A146E4D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93C3-0D14-4ABA-BA12-C357328CEAFA}" type="datetimeFigureOut">
              <a:rPr lang="ru-RU" smtClean="0"/>
              <a:t>26.02.2023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D6A7DF-03C4-4AD1-91E8-8022391A1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D44F94-2E29-4B41-AAF0-4B95453FE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188D6-0359-4E28-B565-33D13AFA1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49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0301D9B-9663-420C-B421-79A7707F1C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760"/>
            <a:ext cx="12192000" cy="6894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80992F-12DE-4AC8-B30B-287BEEEA68AE}"/>
              </a:ext>
            </a:extLst>
          </p:cNvPr>
          <p:cNvSpPr txBox="1"/>
          <p:nvPr/>
        </p:nvSpPr>
        <p:spPr>
          <a:xfrm>
            <a:off x="3868471" y="6279487"/>
            <a:ext cx="44550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АССОЦИАЦИЯ «ФЕДЕРАЦИЯ ХОККЕЯ  РЕСПУБЛИКИ БЕЛАРУСЬ»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6307" y="883447"/>
            <a:ext cx="9519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воспитательной работы со спортсменами-учащимися учебных групп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этапа начальной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2-3 годов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(март - май)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0592" y="5248087"/>
            <a:ext cx="9910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Валерьевна 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Иванова,</a:t>
            </a: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психолог, </a:t>
            </a: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спортивных </a:t>
            </a: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психологов 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21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4946" y="323271"/>
            <a:ext cx="9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67138" y="18240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260873"/>
              </p:ext>
            </p:extLst>
          </p:nvPr>
        </p:nvGraphicFramePr>
        <p:xfrm>
          <a:off x="264159" y="968723"/>
          <a:ext cx="11663679" cy="5287614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091087"/>
                <a:gridCol w="2533683"/>
                <a:gridCol w="2356863"/>
                <a:gridCol w="2341023"/>
                <a:gridCol w="2341023"/>
              </a:tblGrid>
              <a:tr h="2233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1-ая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2-ая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4-ая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14940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Тренер-спортсмен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Тестирование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спортсменов-учащихся.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анкетирования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вопросам мотивации занятий хоккеем.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Сплочение команды.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 работа со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спортсменами-учащимися.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саморегуляции.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 проверка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дневника спортсмена-учащегося.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7604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Тренер-родитель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по взаимодействию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родительского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по взаимодействию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по взаимодействию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1550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Родитель-спортсмен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благоприятных условий для подготовки и учебно-тренировочного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саморегуляции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саморегуляции.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благоприятных условий для подготовки и учебно-тренировочного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9505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Тренер-психолог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40175" y="1547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29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961" y="308059"/>
            <a:ext cx="11576319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спортсменов-учащихся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раздать материал и после учебно-тренировочного занятия провести тестирование, либо дать на дом, чтобы родители с детьми провели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(но! учитываем объективность оценки родителями своих детей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отыскивание чисел по таблице (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Шульте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исследовать: устойчивость внимания; эффективность самостоятельной работы;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психическую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устойчивость; скорость ориентировочно-поисковых движений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взгляда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внимания;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направлена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тренировку и расширение периферического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зрения, 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таблицы не только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диагностическую функцию, но и служат тренажёром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периферического зрения.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обладает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ещё одним существенным преимуществом перед другими видами диагностических тестов, а именно: на обработку каждой таблицы уходит всего около минуты.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часть: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расположить таблицу под небольшим углом на расстоянии 30–35 см от глаз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зафиксировать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взгляд на изображённых объектах в центре и не отводить глаза.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тестирования: спортсмен-учащийся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получает таблицу, смотрит на неё около 10 секунд и переворачивает лицевой стороной вниз.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рассказывает о правилах проведения теста: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провести непрерывную линию карандашом или указкой, соединяя цифры и называя их.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нарушать нельзя, то есть если на картинке счёт до 25, то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должен показывать 1, 2, 3 и так далее, а не «перепрыгивать» на те цифры, которые встретятся «по пути».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даёт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сигнал, по которому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переворачивает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таблицу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тест, а тренер-преподаватель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засекает время с помощью секундомера.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повторяется ещё несколько раз (в зависимости от того, сколько материалов запланировано отработать).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окончании проведения работы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собирает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листки с заданиями и анализирует получившиеся результаты.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2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75385" y="640489"/>
            <a:ext cx="11516895" cy="58854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интерпретация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вычисления эффективности работы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времени, затраченному на выполнение и количеству допущенных ошибок) используется следующая формула: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работы (далее – ЭР) в секундах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(т1 + т2 + т3 + т4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 т1 — время работы с таблицей №1, т2 — время проработки таблицы №2 и так далее;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количество рассмотренных материалов.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оценивается с учётом возраста тестируемого (чем выше балл, тем лучше результат):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  5  баллов    4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балла 3 балла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1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лет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до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      61–70    71–80    81–90     больше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лет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 до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56–65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66–75    76–85     больше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врабатываемости (насколько быстро испытуемый включается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задание, далее –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вычисляется по формуле: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т1 / ЭР.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получившийся показатель меньше единицы, то качество проявляется на хорошем уровне.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выше значение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тем сложнее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спортсмену-учащемуся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включаться в работу.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Психическую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(как долго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может концентрироваться на конкретной поисковой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задаче, далее – ПУ)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определить так: ПУ =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т3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ЭР.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внимание: в расчёт берётся время, затраченное на работу именно с таблицей №4.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меньше 1, то это значит, что испытуемый обладает хорошей психической устойчивостью.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свидетельствует о плохой способности долго концентрироваться на какой-либо деятельности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4549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6024" y="151179"/>
            <a:ext cx="11139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Tom\Desktop\шульте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21" y="644650"/>
            <a:ext cx="8097253" cy="5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96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1264" y="458816"/>
            <a:ext cx="10623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2980" y="1202120"/>
            <a:ext cx="115193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узнавание (память)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вид памяти появляет­ся и развивается у детей в онтогенезе одним из первых.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на узнавание существенно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 становление других видов памяти, в том числе запоминания, сохранения и воспро­изведения.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«Узнай фигуры»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сопровождении следующей инструкции: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«Перед вами 5 картинок, расположенных рядами. Картинка слева отделена от остальных двойной вертикальной чертой и по­хожа на одну из четырех картинок, расположенных в ряд справа от нее. Необходимо как можно быстрее найти и указать на похо­жую картинку».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для пробы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решить эту задачу на картинках, изображенных в ряду под номером 0, затем — по­сле того, как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убедился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том, что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понял правильно, предоставляют возможность решить эту зада­чу на картинках с номерами от 1 до 10.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проводится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тех пор, пока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решит все 10 задач, но не больше чем 1,5 мин даже в том случае,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этому времени не справился со всеми задачами.</a:t>
            </a:r>
          </a:p>
        </p:txBody>
      </p:sp>
    </p:spTree>
    <p:extLst>
      <p:ext uri="{BB962C8B-B14F-4D97-AF65-F5344CB8AC3E}">
        <p14:creationId xmlns:p14="http://schemas.microsoft.com/office/powerpoint/2010/main" val="33877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pic>
        <p:nvPicPr>
          <p:cNvPr id="3074" name="Picture 2" descr="памят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52" y="340556"/>
            <a:ext cx="3310270" cy="392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память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0" y="4265540"/>
            <a:ext cx="3177922" cy="205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88607" y="1185222"/>
            <a:ext cx="800367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баллов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справился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всеми задачами меньше чем за 45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8-9 баллов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справился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всеми задачами за время от 45 до 50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6-7 баллов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справился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всеми предложенными за­дачами в течение периода времени от 50 до 60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4-5 баллов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справился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всеми задачами за время от 60 до 70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 балла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решил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задачи за время от 70 до 80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0-1 балл 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решил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задачи, затратив на это более чем 80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уровне развития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баллов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высокий.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8-9 баллов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4-7 баллов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 балла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0-1 балл 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низкий.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68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D768A9C4-6082-4321-9862-95FBB26F0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307" y="168834"/>
            <a:ext cx="11152606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«Лабиринт» направлена на выявление уровня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наглядно-схематического мышления (умения пользоваться схемами и условными изображениями при ориентировке в ситуации).</a:t>
            </a:r>
            <a:endPara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сложный лабиринт, вход в который и выход из которого обозначены стрелочками.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взять в руку указку с тонким, заостренным концом и, двигая ею по рисунку, пройти весь лабиринт как можно быстрее, не касаясь при этом стенок лабиринта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s://kladraz.ru/images/intelekt1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53" y="2261936"/>
            <a:ext cx="4153317" cy="43041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917482" y="2803357"/>
            <a:ext cx="79747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тест следует с секундомером, четко отмечая время окончания задания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результатов: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высокий уровень - задание выполнено менее чем за 45 секунд, при этом спортсмен ни разу не коснулся указкой стенок лабиринта.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выполнено за время, не превышающее 1 минуты; было отмечено 1-2 касания указкой стенок лабиринта.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уровень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выполнено за время от 1 минуты до 100 секунд,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коснулся стенок лабиринта 3-6 раз.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выполнено за время от 100 секунд до 2 минут, указка коснулась стенок лабиринта 7-9 раз.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низкий уровень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выполнено за время, превышающее 2 минуты, или не выполнено совсем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018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0947" y="382011"/>
            <a:ext cx="11531333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Нелепицы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- оценка элементарных образных представлений, спортсмена-учащегося об окружающем мире и о логических связях и отношениях, существующих между некоторыми объектами этого мира: животными, их образом жизни, природой.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этой же методики определяется умение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рассуждать логически и грамматически правильно выражать свою мысль.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Проведение: спортсмену-учащемуся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рассмотреть картинку.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секунд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спрашивает: «Рассмотрел?»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отрицательный или неопределенный, дается еще время.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утвердительный,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рассказать, что нарисовано на картинке.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затруднения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тренер-преподаватель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спортсмену-учащемуся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начать отвечать, преодолеть возможную неуверенность.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подбадривает,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 свое положительное отношение к его высказываниям, задает вопросы, побуждающие к ответу: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«Понравилась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тебе картинка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?», 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«Что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понравилось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побуждающих вопросов оказывается недостаточно, чтобы вызвать активность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задаются прямые вопросы: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«Смешная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картинка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?», 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«Что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ней смешного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со спортсменом-учащимся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рассматривается какой-то фрагмент картинки и выявляется его нелепость: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«Посмотри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здесь нарисовано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?», 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такое может быть в жизни?»,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Тебе не кажется, что здесь что-то перепутано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?».</a:t>
            </a:r>
            <a:r>
              <a:rPr kumimoji="0" lang="ru-RU" altLang="ru-RU" sz="17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7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pic>
        <p:nvPicPr>
          <p:cNvPr id="4098" name="Picture 2" descr="нелепиц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8" y="313582"/>
            <a:ext cx="4054475" cy="623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2631" y="702367"/>
            <a:ext cx="7079649" cy="593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выполнения задания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оценке учитываются:</a:t>
            </a:r>
          </a:p>
          <a:p>
            <a:pPr algn="just"/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включение спортсмена-учащегося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работу, сосредоточенность, отношение к ней, самостоятельность;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понимание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оценка ситуации в целом;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планомерность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описания картинки;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характер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словесных высказываний.</a:t>
            </a:r>
          </a:p>
          <a:p>
            <a:pPr algn="just"/>
            <a:r>
              <a:rPr lang="ru-RU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баллов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такая оценка ставится 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случае, если за отведенное время (3 мин) он заметил все 7 имеющихся на картинке нелепиц, успел удовлетворительно объяснить, что не так, и, кроме того, сказать, как на самом деле должно быть.</a:t>
            </a:r>
          </a:p>
          <a:p>
            <a:pPr algn="just"/>
            <a:r>
              <a:rPr lang="ru-RU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8-9 баллов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заметил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отметил все имеющиеся нелепицы, но от одной до трех из них не сумел до конца объяснить или сказать, как на самом деле должно быть.</a:t>
            </a:r>
          </a:p>
          <a:p>
            <a:pPr algn="just"/>
            <a:r>
              <a:rPr lang="ru-RU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6-7 баллов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заметил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отметил все имеющиеся нелепицы, но три-четыре из них не успел до конца объяснить и сказать, как на самом деле должно быть.</a:t>
            </a:r>
          </a:p>
          <a:p>
            <a:pPr algn="just"/>
            <a:r>
              <a:rPr lang="ru-RU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4-5 баллов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заметил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имеющиеся нелепицы, но 5-7 из них не успел за отведенное время до конца объяснить и сказать, как на самом деле должно быть.</a:t>
            </a:r>
          </a:p>
          <a:p>
            <a:pPr algn="just"/>
            <a:r>
              <a:rPr lang="ru-RU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 балла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за отведенное 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успел заметить 1 -4 из 7 имеющихся на картинке нелепиц, а до объяснения дело не дошло.</a:t>
            </a:r>
          </a:p>
          <a:p>
            <a:pPr algn="just"/>
            <a:r>
              <a:rPr lang="ru-RU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0-1 балл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за отведенное 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успел обнаружить меньше четырех из семи имеющихся нелепиц</a:t>
            </a:r>
            <a:r>
              <a:rPr lang="ru-RU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50" dirty="0"/>
          </a:p>
        </p:txBody>
      </p:sp>
    </p:spTree>
    <p:extLst>
      <p:ext uri="{BB962C8B-B14F-4D97-AF65-F5344CB8AC3E}">
        <p14:creationId xmlns:p14="http://schemas.microsoft.com/office/powerpoint/2010/main" val="12386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7634" y="507937"/>
            <a:ext cx="1157464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для оценки уровня мотивации занятий хоккеем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опросник лучше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самому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тренеру-преподавателю со спортсменами-учащимися)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1.Тебе нравится на тренировке?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очень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нравится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2.Утром, когда ты просыпаешься, ты всегда с радостью идешь на тренировку или тебе часто хочется остаться дома?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хочется остаться дома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бывает по-разному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иду с радостью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3.Если бы тренер сказал, что завтра не обязательно приходить всем спортсменам, что желающие могут остаться дома, ты пошел бы или остался дома?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знаю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остался бы дома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пошел бы на тренировку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4.Тебе нравится, когда у вас отменяют тренировки?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нравится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бывает по-разному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5.Ты хотел бы, чтобы тебе не задавали домашних заданий (упражнений, которые необходимо выполнять дома)?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 бы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хотел бы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знаю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2942" y="115870"/>
            <a:ext cx="1129097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ЗАДАЧИ ПО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МЕСЯЦАМ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(для учебных групп этапа начальной подготовки 2 года обучения) 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родительских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собраний;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сплочение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простейшим методам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мотивации, развитие психических процессов (внимания, памяти, воли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тематические беседы со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спортсменами-учащимися;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проверка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дневников спортсменов-учащихся;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известными спортсменами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родительских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собраний;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сплочение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простейшим методам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мотивации, развитие психических процессов (внимания, памяти, воли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тестирование спортсменов-учащихся.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родительских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собраний;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сплочение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простейшим методам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мотивации, развитие психических процессов (внимания, памяти, воли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тематические беседы со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спортсменами-учащимися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97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8335" y="551289"/>
            <a:ext cx="1176394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для оценки уровня мотивации занятий хоккеем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(этот опросник лучше проводить самому тренеру-преподавателю со спортсменами-учащимися)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6.Ты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 бы, чтобы на тренировки были только игры?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знаю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хотел бы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 бы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7.Ты часто рассказываешь о тренировках родителям?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редко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рассказываю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8.Ты хотел бы, чтобы у тебя был менее строгий тренер?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 не знаю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 бы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хотел бы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9.У тебя в команде много друзей?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друзей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10.Тебе нравятся твои партнеры по команде?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нравятся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очень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нравятся</a:t>
            </a:r>
          </a:p>
        </p:txBody>
      </p:sp>
    </p:spTree>
    <p:extLst>
      <p:ext uri="{BB962C8B-B14F-4D97-AF65-F5344CB8AC3E}">
        <p14:creationId xmlns:p14="http://schemas.microsoft.com/office/powerpoint/2010/main" val="37227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512667"/>
              </p:ext>
            </p:extLst>
          </p:nvPr>
        </p:nvGraphicFramePr>
        <p:xfrm>
          <a:off x="433138" y="1133377"/>
          <a:ext cx="11155680" cy="537196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788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8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88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88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вопроса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за 1-й ответ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за 2-й ответ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за 3-й ответ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12272" y="314944"/>
            <a:ext cx="10539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баллов, которые можно получить за каждый из трех ответов на вопросы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анкеты)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0999" y="826058"/>
            <a:ext cx="115112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25-30 баллов – высокий уровень мотивации, активности.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таких детей есть познавательный мотив, стремление наиболее успешно выполнять все предъявляемые требования. Они четко следуют всем указаниям тренера, добросовестны и ответственны, сильно переживают, если получают замечания.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20-24 балла – хорошая мотивация.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Подобный уровень мотивации является средней нормой.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15-19 баллов – положительное отношение к тренировкам, но тренировки не привлекают таких детей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 тренировочной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деятельностью.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10-14 баллов – низкая мотивация.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дети посещают тренировки неохотно, предпочитают пропускать занятия.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ниже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баллов – негативное отношение к тренировкам,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дезадаптация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испытывают серьезные трудности в обучении: они не справляются с тренировочной деятельностью, испытывают проблемы в общении с командой, во взаимоотношениях с тренером. </a:t>
            </a:r>
          </a:p>
        </p:txBody>
      </p:sp>
    </p:spTree>
    <p:extLst>
      <p:ext uri="{BB962C8B-B14F-4D97-AF65-F5344CB8AC3E}">
        <p14:creationId xmlns:p14="http://schemas.microsoft.com/office/powerpoint/2010/main" val="383672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05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8916" y="1108685"/>
            <a:ext cx="115433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2-я неделя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родительского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 учебно-тренировочных занятий за прошедший месяц;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проблемных вопросов на учебно-тренировочных занятиях и их совместный поиск или предложения по поиску;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успешных результатов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учебно-тренировочных занятиях;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проведения мероприятий;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чтобы они помогали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тренеру-преподавателю так,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выполняли упражнения на развитие психических процессов вместе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контролировали ведение дневника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пяти лучших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спортсменов-учащихся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 по результатам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учебно-тренировочных занятий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dream team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 на следующий месяц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7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6411" y="1443841"/>
            <a:ext cx="117358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сплочение команды: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люблю…»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учит умению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общаться одновременно с большим количеством людей, помогает игрокам сблизиться и больше узнать друг о друге.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садятся в круг. Кто-нибудь из участников говорит, к примеру «Я люблю музыку».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кто разделяет те же интересы, должны подсесть к нему. Затем другой игрок говорит «Я люблю яблоки».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Те, кто любят яблоки подбегают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этому человеку и т.д.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(группы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созданы по вкусам, пристрастиям, увлечениям, по цвету одежды и т.д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6673" y="1106905"/>
            <a:ext cx="1163560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3-я неделя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саморегуляцию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«Аутогенная тренировка»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 или во время отдыха на скамейке запасных.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выполнения 2 минуты. Участвует вся команда.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аутогенной тренировки.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спокоен… мои руки и ноги тяжелые и теплые…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Мое сердце бьется спокойно и равномерно… я дышу глубоко и равномерно…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Мое солнечное сплетение излучает тепло…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лоб прохладен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4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9720" y="182579"/>
            <a:ext cx="1159256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психических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Запрещенный цвет»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развитие концентрации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 внимания.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выполнения 5 - 10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минут. Участвует вся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по очереди.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началом игры установите правила: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называть запрещенные цвета, например, зелёный и красный;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один и тот же цвет называть дважды.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задавайте вопросы: «Какого цвета небо? Какого цвета трава? Какого цвета солнце? Какого цвета клубника?» Возможные варианты ответов: «Голубого; как газон; желтого; как сердце».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«Живое – неживое»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5-10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минут. Участвует вся команда.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объясняем, что все живые предметы мы называем "КТО", а неживые "ЧТО". Приводим несколько примеров.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в вопросы и ответы. Можно использовать книжки с сюжетными картинками.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растет? Кто растет?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летает? Что летает?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плавает? Что плавает?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самый большой? Что самое большое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1262" y="510186"/>
            <a:ext cx="1141101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память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положил в мешок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5-10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минут. Участвует вся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по очереди.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эту игру можно играть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спортсменами-учащимися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длительных поездок.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 игру и говорит: "Я положил в мешок яблоки". Следующий играющий повторяет сказанное и добавляет еще что-нибудь: "Я положил в мешок яблоки и бананы". Третий игрок повторяет фразу и добавляет что - то от себя. И так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Можно просто добавлять по одному слову, а можно подбирать слова по алфавиту: "В саду у бабушки растут..." (порядок тот 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этих играх неважно, кто становится победителем, а кто проигравшим. Важно, чтобы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развивал в себе способность вспоминать, получая от этого удовольствие.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«Научи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развитие уверенности в себе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желания спортсмена-учащегося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чувствовать себя знающим и умеющим.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льду.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Участники разбиваются на пары.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сообщает спортсменам-учащимся,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собираетесь заняться какой - либо деятельностью и просите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(например: технике приема и передачи шайбы).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игры каждому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дается оценка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действий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раздаются «звездочки».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6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0999" y="826058"/>
            <a:ext cx="1151128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волевых качеств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волевым качествам относятся: целеустремленность, решительность, смелость, мужество, инициативность, настойчивость, самостоятельность, выдержка, дисциплинированность.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Якалки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 и на льду.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5-10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минут. Участвует вся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загадывает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лёгкие загадки,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отгадав загадку, сигналят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тренеру-преподавателю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поднятой рукой.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усложнить задачу, введя сигнал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поднимать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сигнала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тренера-преподавателя,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поднятой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общение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спортсменом-учащимися.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2841" y="323271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67138" y="18240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40175" y="1547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859258"/>
              </p:ext>
            </p:extLst>
          </p:nvPr>
        </p:nvGraphicFramePr>
        <p:xfrm>
          <a:off x="195713" y="928838"/>
          <a:ext cx="11800572" cy="5745961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980940"/>
                <a:gridCol w="2216709"/>
                <a:gridCol w="2420880"/>
                <a:gridCol w="2479214"/>
                <a:gridCol w="2702829"/>
              </a:tblGrid>
              <a:tr h="1774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1-ая неделя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2-ая неделя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4-ая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</a:tr>
              <a:tr h="1216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Тренер-спортсмен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 проверка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дневника.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саморегуляции.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учебного года.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родительского собрания.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Закрытие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сезона.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</a:tr>
              <a:tr h="1164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Тренер-родитель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методическом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родительского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по взаимодействию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учебного года. Проведение родительского собрания. Закрытие спортивного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сезона.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</a:tr>
              <a:tr h="19258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Родитель-спортсмен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Воспитательная работа со спортсменом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саморегуляции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 проверка дневника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спортсмена-учащегося.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саморегуляции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 проверка дневника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спортсмена-учащегося.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Воспитательная работа со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спортсменом-учащимся.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</a:tr>
              <a:tr h="7407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Тренер-психолог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методическом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запросу).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32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7978" y="359597"/>
            <a:ext cx="820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67138" y="18240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7899"/>
              </p:ext>
            </p:extLst>
          </p:nvPr>
        </p:nvGraphicFramePr>
        <p:xfrm>
          <a:off x="180474" y="998621"/>
          <a:ext cx="11711806" cy="5291809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023962"/>
                <a:gridCol w="2670062"/>
                <a:gridCol w="2300511"/>
                <a:gridCol w="2350683"/>
                <a:gridCol w="2366588"/>
              </a:tblGrid>
              <a:tr h="2218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1-ая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2-ая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4-ая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2054533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Тренер-спортсмен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поздравлений к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Международному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женскому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дню для родителей спортсменов-учащихся.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саморегуляции.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 проверка дневника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спортсмена-учащегося.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встречи с известными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спортсменами.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Сплочение команды.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 работа со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спортсменами-учащимися.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400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родительского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по взаимодействию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по взаимодействию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5199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Тренер-родитель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9144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Родитель-спортсмен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Воспитательная работа со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спортсменами-учащимися.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саморегуляции.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9443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Тренер-психолог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тренерами-преподавателями и родителями (по запросу).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3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676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4636" y="163577"/>
            <a:ext cx="1149764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психических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«Замри»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льду.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развивать активное внимание.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тренера-преподавателя спортсмены-учащиеся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замереть в той же позе, в которой были в момент сигнала. Проигрывает тот, кто шевелится,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выбывает из игры. 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загадал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вне льда и на льду.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загадывает в уме какой-либо предмет.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спортсмена-учащегося угадать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при помощи уточняющих вопросов. Желательно, чтобы ребенок учился правильно формулировать наводящие вопросы, позволяющие ему выделять ключевые признаки угадываемых предметов.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мотивацию: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льду.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выполнения 5 минут. Участвует вся команда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партнеру по команде выполнить упражнение совместно.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похвалить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выполнение успешное задания.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9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05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8916" y="1108685"/>
            <a:ext cx="115433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2-я неделя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родительского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 учебно-тренировочных занятий за прошедший месяц;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проблемных вопросов на учебно-тренировочных занятиях и их совместный поиск или предложения по поиску;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успешных результатов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учебно-тренировочных занятиях;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проведения мероприятий;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чтобы они помогали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тренеру-преподавателю так,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выполняли упражнения на развитие психических процессов вместе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контролировали ведение дневника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пяти лучших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спортсменов-учащихся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 по результатам учебно-тренировочного занятия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dream team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 на следующий месяц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20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76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1164" y="1546606"/>
            <a:ext cx="1160111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«Семь свечей»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вне льда.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удобную позу, закройте глаза, расслабьте все мышцы.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на расстоянии около метра от вас горят семь свечей.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удобно, спокойно, свободно, дыхание глубокое и ровное.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медленный глубокий вдох, немного задержите дыхание, и перед выдохом представьте, что вам необходимо задуть одну из свечей.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подуйте в этом направлении, вытолкнув весь воздух из легких.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представляйте, как от потока выдохнутого воздуха у свечи сбивается пламя, и она гаснет.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со следующими свечками, пока все семь воображаемых свечей будут погашены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611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214" y="196501"/>
            <a:ext cx="1156306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3-я неделя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психических процессов, обучение приемам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«Ухо-нос»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развивать активное внимание.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льду.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команде «Ухо»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схватиться за ухо, по команде «Нос»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тоже выполняете вместе с ними действия по команде, но через некоторое время начинаете делать ошибки.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память: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«Цвета»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располагаются в кругу.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всем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спортсменам-учащимся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очереди назвать пять предметов одного цвета (красного, зеленого, синего, желтого, черного, серого и т.д.). Тот из участников игры, кто за 1 минуту не сможет припомнить пять предметов названного цвета, выбывает из игры. Повторять уже названные предметы не разрешается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мышление и моторику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рукой показывать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указательный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«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другой знак «ОК», далее необходимо менять эти жесть с одной руки на другую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23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676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8220" y="1746353"/>
            <a:ext cx="110355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4-ая неделя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 сезона.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спортсменов-учащихся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награждение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спортсменами-учащимися.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с родителями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2942" y="115870"/>
            <a:ext cx="11290971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ЗАДАЧИ ПО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МЕСЯЦАМ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(для учебных групп этапа начальной подготовки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обучения) 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родительских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собраний;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сплочение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простейшим методам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мотивации, развитие психических процессов (внимания, памяти, воли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тематические беседы со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спортсменами-учащимися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проверка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дневников спортсменов-учащихся;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известными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спортсменами.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родительских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собраний;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сплочение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простейшим методам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мотивации, развитие психических процессов (внимания, памяти, воли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тестирование спортсменов-учащихся.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родительских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собраний;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сплочение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простейшим методам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мотивации, развитие психических процессов (внимания, памяти, воли). </a:t>
            </a:r>
          </a:p>
        </p:txBody>
      </p:sp>
    </p:spTree>
    <p:extLst>
      <p:ext uri="{BB962C8B-B14F-4D97-AF65-F5344CB8AC3E}">
        <p14:creationId xmlns:p14="http://schemas.microsoft.com/office/powerpoint/2010/main" val="30159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9846" y="359597"/>
            <a:ext cx="75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67138" y="18240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308475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623257"/>
              </p:ext>
            </p:extLst>
          </p:nvPr>
        </p:nvGraphicFramePr>
        <p:xfrm>
          <a:off x="240631" y="986250"/>
          <a:ext cx="11742823" cy="5207928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029322"/>
                <a:gridCol w="2677133"/>
                <a:gridCol w="2306604"/>
                <a:gridCol w="2356908"/>
                <a:gridCol w="2372856"/>
              </a:tblGrid>
              <a:tr h="2228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1-ая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2-ая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4-ая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20540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Тренер-спортсмен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поздравлений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Международным женским днем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спортсменов-учащихся.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саморегуляции.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 проверка дневника спортсмена.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встречи с известными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спортсменами-учащимися.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Сплочение команды.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 работа со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спортсменами-учащимися.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8566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Тренер-родитель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родительского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по взаимодействию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по взаимодействию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895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Родитель-спортсмен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Воспитательная работа со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спортсменами-учащимися.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саморегуляции.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948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Тренер-психолог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40175" y="15382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6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67138" y="18240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34952" y="2321004"/>
            <a:ext cx="8722094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1-ая неделя:</a:t>
            </a:r>
          </a:p>
          <a:p>
            <a:pPr algn="ctr">
              <a:lnSpc>
                <a:spcPct val="115000"/>
              </a:lnSpc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поздравлений для родителей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спортсменов-учащихся с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Международным женским днем – 8 марта </a:t>
            </a:r>
          </a:p>
        </p:txBody>
      </p:sp>
    </p:spTree>
    <p:extLst>
      <p:ext uri="{BB962C8B-B14F-4D97-AF65-F5344CB8AC3E}">
        <p14:creationId xmlns:p14="http://schemas.microsoft.com/office/powerpoint/2010/main" val="109005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05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8916" y="1108685"/>
            <a:ext cx="1154336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2-я неделя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родительского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 учебно-тренировочных занятий за прошедший месяц;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проблемных вопросов на учебно-тренировочных занятиях и их совместный поиск или предложения по поиску;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успешных результатов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учебно-тренировочных занятиях;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проведения мероприятий;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чтобы они помогали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тренеру-преподавателю так,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выполняли упражнения на развитие психических процессов вместе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контролировали ведение дневника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пяти лучших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спортсменов-учащихся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 по результатам учебно-тренировочного занятия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dream team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 на следующий месяц.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20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676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4590" y="642359"/>
            <a:ext cx="1147769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психических процессов, обучение приемам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«Возьми себя в руки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льду.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говорит спортсменам-учащимся: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только ты почувствуешь, что ты забеспокоился, хочется кого-то стукнуть, что-то кинуть, остановись на секунду. Поставь ноги чуть шире плеч, обхвати ладонями плечи и сильно прижми руки к груди, – это поза выдержанного человека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Можно использовать и другие позы или движения.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«Пальцы»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развивать внимание «в чистом виде», формировать способность к сосредоточению.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Спортсменам-учащимся предлагается переплетите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пальцы рук, которые лежат на коленях, оставив большие пальцы свободными.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команде тренера-преподавателя «Начали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медленно начинают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вращать большие пальцы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другого с постоянной скоростью и в одном направлении, следя за тем, чтобы большие пальцы рук не касались друг друга.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 необходимо полностью сосредоточить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на этом движении. По моей команде «Стоп»,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прекращается (длительность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пальцами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 минуты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2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67138" y="18240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34952" y="2321004"/>
            <a:ext cx="8722094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1-ая неделя:</a:t>
            </a:r>
          </a:p>
          <a:p>
            <a:pPr algn="ctr">
              <a:lnSpc>
                <a:spcPct val="115000"/>
              </a:lnSpc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поздравлений для родителей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спортсменов-учащихся с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Международным женским днем – 8 марта </a:t>
            </a:r>
          </a:p>
        </p:txBody>
      </p:sp>
    </p:spTree>
    <p:extLst>
      <p:ext uri="{BB962C8B-B14F-4D97-AF65-F5344CB8AC3E}">
        <p14:creationId xmlns:p14="http://schemas.microsoft.com/office/powerpoint/2010/main" val="222411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6968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6338" y="1085440"/>
            <a:ext cx="1151594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мышление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Отвечаем быстро»</a:t>
            </a:r>
          </a:p>
          <a:p>
            <a:pPr fontAlgn="base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- развивать мышление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ассоциативно связывать предметы с их свойствами. Повышение скорости принятия решений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base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льду.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5-10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минут. Участвует вся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по очереди.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играть: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озвучивает игрокам какое-то известное ему существительное и в это же время бросает одному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небольшой резиновый мячик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 должен поймать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мяч и бросить его обратно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тренеру-преподавателю, 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броска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назвать какое-то прилагательное, характеризующее названное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тренером-преподавателем существительное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примеру,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говорит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банан.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 отвечает: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«Желтый» или «Длинный», или нечто подобное. Если вы понимаете, что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игрокам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 сложно играть в эту игру, упростите им задачу: перед началом игры обговорите, что именно они должны будут сказать. Т.е. дайте задание описать форму, размер, цвет или вкус того, что вы называете.</a:t>
            </a:r>
          </a:p>
          <a:p>
            <a:pPr algn="just" fontAlgn="base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если игра оказывает слишком простой, ее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усложнить. Вместо существительных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называет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прилагательных, 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понять, о чем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дать вам ответ. Например, вы говорите: «Круглый, оранжевый и сладкий», 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 отвечает,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апельсин и т.п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1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6968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6338" y="1525308"/>
            <a:ext cx="1151594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память: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больше запомнит?»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сидят в кругу. Первый участник называет любое слово. Например,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Следующий участник игры повторяет названное слово и произносит любое свое. Например,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Третий участник игры повторяет уже два предыдущих слова (цветок, лес) и произносит свое: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так далее. Победителем становится тот, кто сможет воспроизвести большее количество слов, т.е. обладает самой выдающейся памятью. Игру можно начинать несколько раз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мотивацию: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– самый»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Выполняется 5-10 минут. Участвует вся команда.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Спортсменам-учащимся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рассказать о самом лучшем поступке в своей жизни.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спортсмена-учащегося.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6024" y="151179"/>
            <a:ext cx="11139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698" y="374303"/>
            <a:ext cx="8262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встречи с известными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C:\Users\Tom\Desktop\20230222083050_original_3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C:\Users\Tom\Desktop\20230222083050_original_39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C:\Users\Tom\Desktop\20230222083050_original_39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4" y="1426258"/>
            <a:ext cx="3009585" cy="200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16" y="1426258"/>
            <a:ext cx="3184135" cy="200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97" y="3697609"/>
            <a:ext cx="4995626" cy="262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46" y="3301465"/>
            <a:ext cx="4144034" cy="315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6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9720" y="2388"/>
            <a:ext cx="115925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«Поиграем?»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учить открытому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взаимодействию с окружающими, нахождению путей для взаимной поддержки в группе людей, умению проявить лидерские качества.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льду.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5 - 10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Участвует вся команда.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Играющие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небольшие группы по 6-8 человек.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самые разнообразные задания: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построиться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ряд в соответствии с алфавитом по первой букве имени;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построиться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ряд в соответствии с алфавитом по последней букве имени (фамилии, по второй букве и т. д.);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способ построения группы.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обсуждению: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быстрее реагирует на задания?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нашла наиболее интересный способ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самоклассификации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группе появился явный «командир»?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ощущает себя «командиром», а кто «подчинённым»? и т. д.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общение с учащимися.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12533" y="567847"/>
            <a:ext cx="9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67138" y="18240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308475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40175" y="15382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670581"/>
              </p:ext>
            </p:extLst>
          </p:nvPr>
        </p:nvGraphicFramePr>
        <p:xfrm>
          <a:off x="206541" y="1241657"/>
          <a:ext cx="11778915" cy="5154651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004459"/>
                <a:gridCol w="2666003"/>
                <a:gridCol w="2380149"/>
                <a:gridCol w="2364152"/>
                <a:gridCol w="2364152"/>
              </a:tblGrid>
              <a:tr h="2228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1-ая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2-ая неделя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4-ая неделя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14425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Тренер-спортсмен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Тестирование спортсменов.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анкетирования спортсменов по вопросам мотивации занятий хоккеем.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Сплочение команды.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 работа со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спортсменами-учащимися.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саморегуляции.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 проверка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дневника спортсмена-учащегося.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7588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Тренер-родитель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по взаимодействию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родительского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по взаимодействию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по взаимодействию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14688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Родитель-спортсмен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благоприятных условий для подготовки и учебно-тренировочного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саморегуляции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саморегуляции.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благоприятных условий для подготовки и учебно-тренировочного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  <a:tr h="9485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Тренер-психолог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37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961" y="1137227"/>
            <a:ext cx="115763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спортсменов-учащихся.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раздать материал и после учебно-тренировочного занятия провести тестирование, либо дать на дом, чтобы родители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спортсменами-учащимися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(но! учитываем объективность оценки родителями своих детей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Корректурная проба».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определить объём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(по количеству просмотренных букв) и его концентрации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количеству сделанных ошибок.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работы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минут.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Спортсмену-учащемуся необходимо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бланке с буквами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отчеркнуть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ряд букв.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следует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просматривая ряды букв слева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направо,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вычёркивать такие же буквы, как и первые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быстро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спортсменов 6-8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– 400 знаков и выше, концентрация 10 ошибок и менее;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спортсменов 8-10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– 600 знаков и выше, концентрации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ошибок и менее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161089"/>
              </p:ext>
            </p:extLst>
          </p:nvPr>
        </p:nvGraphicFramePr>
        <p:xfrm>
          <a:off x="340660" y="1264655"/>
          <a:ext cx="11551621" cy="504951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{16D9F66E-5EB9-4882-86FB-DCBF35E3C3E4}</a:tableStyleId>
              </a:tblPr>
              <a:tblGrid>
                <a:gridCol w="29704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008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803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879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 / показатели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6 - 8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 (8-10 лет)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внимания </a:t>
                      </a:r>
                      <a:endParaRPr lang="ru-RU" sz="1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400 знаков и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(600 знаков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≥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Концентрация внимания 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–10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ошибок и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(5 ошибок и ≤)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7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82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777" marR="46777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36250" y="480446"/>
            <a:ext cx="61194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Протокол исследования объёма и концентрации внимания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572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7920" y="135791"/>
            <a:ext cx="6096157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«Корректурная проба»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Фамилия, имя………………………………………...........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Дата…………………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глдтсякшвылябжснаухсрклмвзглпоаыфэхьмвклнмчклтрксв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еивлктчклхдбвнкасвидзгвклтктвеснаисекнухнаснивпеитхд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бюжълщгошлогринпмаексвцфпкминортлзюхтэрнмунгшздл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хобрмпсквфаумснктилдзхбтквузналидимранквдшбтсвфхбэ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клаисшовхколбановсплойшралгостдибкпвсбглкрприковлтм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нудхбсрлгдкуфстмнлнолксвхемваимскалдгтевдхдбитхгкукл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нкелысмнлсакекхевскхдркмбэгкзруцвхеистлвклщюгкпувглд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тсякшвылябжснаухсрклмвзглпоаыфэхьмвклнмчклртксвхеив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лктчклхдбрнкасвидзгвклткшвеснаисекнаухнаснивпеитхдбю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ълщгощлогринпмаексвцфпкминортлзюхтэрнмунгшздлхобр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брмпсквфаумснктилдзхбтквузналидимранквдшбтсвфхбэкла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исшовхколбановсплойшралгостдибкпвсьглкрприковлтмнуд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хбсрлгдкуыфстмлнолксвхемваимскалдгтевдхдбитхгкуклмн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келыснлсакекхевскхдркмбэгкзруцвхеистлвклщюггкпувглдт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сякшвылябжснаухсрклмвзглпоаыфэхьмвклнмчклртксвхеив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лктчклхдбрнкасавидзгвклткшвеснаисекнухнаснивпеитхдбю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жълщгошлогринпмаексвцфпкминортлзюхтэрнмунгщздлхоб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рмпсхвфаумснктилдзхбтквузналидимранквдшбтсвфхбэклаи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сшовхколбановсплищралгостдиькпвсбглкрприковлтмнудхб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срлгднкелыснлсакекхевскхдркмбэгкзруцвхеистлвкклшююг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орланубитпамыщнгьитпвкйюбярпдолрнимавюбчрпнубтикп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куглдтсякшвылябжснаухсрклмвзглпоаыфэхьмвклнмчклтрк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олбановсплойшралгосисшовхктдибкпвсьглкрприковлтмнуд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хбсрлгдкуыфстмлнолксвхемваимскалдгтевдхдбитхгкуклмн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фрмпсхвфаумснктилдзхбтквузналидимранквдшбтсвфхбэкл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сшовхколбановсплищралгостдиькпвсбглкрприковлтмнудхб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скисшовхколбановсплойшралгостдибкпвсьглкрприковлтмн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тисшовхколбановсплойшралгостдибкпвсьглкрприковлтмну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мфрмпсхвфаумснктилдзхбтквузналидимранквдшбтсвфхбэк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сшовхколбановсплищралгостдиькпвсбглкрприковлтмнудхб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срлгднкелыснлсакекхевскхдркмбэгкзруцвхеистлвкклшююг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орланубитпамыщнгьитпвкйюбярпдолрнимавюбчрпнубтикп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лтисшовхколбановсплойшралгостдибкпвсьглкрприковлтмн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4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9720" y="502631"/>
            <a:ext cx="11592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на числа»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оценка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кратковременной зрительной памяти, ее объема и точности.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Спортсменам-учащимся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20 секунд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демонстрируется таблица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двенадцатью двухзначными числами, которые нужно запомнить и после того, как таблица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убирается и ими производится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записать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бланке того, что запомнили.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Tom\Desktop\1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551" y="2098634"/>
            <a:ext cx="4617957" cy="434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24311" y="3620635"/>
            <a:ext cx="4995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кратковременной зрительной памяти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правильно воспроизведенных чисел.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взрослого человека – 7 и выше.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детей – 4-5.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13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1000" y="1103057"/>
            <a:ext cx="59235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скорости мышления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определить скорость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 набор слов с пропущенными буквами, секундомер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Спортсменам-учащимся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доставить буквы в приведенных словах.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черточка соответствует одной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пропущенной букве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минуты необходимо образовать как можно больше существительных единственного числа.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и анализ результатов: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19-16 слов – высокий уровень мышления;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10-15 слов – хороший уровень;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5-9 слов – средний уровень;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5 слов – низкий уровень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скорость мышлен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41" y="1478885"/>
            <a:ext cx="5542188" cy="414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69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05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8916" y="1108685"/>
            <a:ext cx="1154336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2-я неделя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родительского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 учебно-тренировочных занятий за прошедший месяц;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проблемных вопросов на учебно-тренировочных занятиях и их совместный поиск или предложения по поиску;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успешных результатов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учебно-тренировочных занятиях;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проведения мероприятий;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чтобы они помогали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тренеру-преподавателю так,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выполняли упражнения на развитие психических процессов вместе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контролировали ведение дневника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пяти лучших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спортсменов-учащихся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 по результатам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учебно-тренировочных занятий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dream team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 на следующий месяц.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72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0358" y="189816"/>
            <a:ext cx="791592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лишнего» (для детей 6-10 лет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исследовать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образно-логического мышления, операций анализа, обобщения и сравнения.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 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 шт.) с 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изображениями,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которых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лишнее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спортсмену-учащемуся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посмотреть на эти картинки, одна из которых лишняя и не связана с остальными словами, просит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это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назвать его.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Каждую карточку с изображением предметов дают отдельно. Таким образом, в процессе тестирования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спортсменам-учащимся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 предъявляются все двенадцать. Каждое следующее задание дают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спортсмену-учащемуся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его ответа на предыдущее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независимо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того, правильно он ответил или нет.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результатов: 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оценивается в 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неправильный в 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об уровне развития: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- 8-10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- 5-7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очень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ped-kopilka.ru/images/iskluch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533" y="1398485"/>
            <a:ext cx="3636000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ped-kopilka.ru/images/iskluch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533" y="3795177"/>
            <a:ext cx="3636000" cy="22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0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pic>
        <p:nvPicPr>
          <p:cNvPr id="5" name="Рисунок 4" descr="https://ped-kopilka.ru/images/iskluch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94" y="826058"/>
            <a:ext cx="4363451" cy="2643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ped-kopilka.ru/images/iskluch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94" y="3645871"/>
            <a:ext cx="4363451" cy="256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ped-kopilka.ru/images/iskluch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00" y="826058"/>
            <a:ext cx="3849136" cy="260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ped-kopilka.ru/images/iskluch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00" y="3645872"/>
            <a:ext cx="3849136" cy="2562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43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0999" y="1393949"/>
            <a:ext cx="115112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«Изучение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определить уровень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 саморегуляции в интеллектуальной деятельности.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 образец с изображением палочек и черточек (/-//-///-/) на тетрадном листе в линейку, простой карандаш.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проводится индивидуально. 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Испытуемому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предлагают в течении 15 минут на тетрадном листе в линейку писать палочки и черточки так, как показано в образце, соблюдая при этом правила: писать палочки и черточки в определенной последовательности, не писать на полях, правильно переносить знаки с одной строки на другую, писать не на каждой строке, а через одну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фиксирует, как принимается и выполняется задание - полностью, частично или не принимается, не выполняется совсем.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Фиксируется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качество самоконтроля по ходу выполнения задания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(характер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допущенных ошибок, реакция на ошибки, т.е. замечает или не замечает, исправляет или не исправляет их), качество самоконтроля при оценке результатов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(старается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основательно проверить и проверяет, ограничивается беглым просмотром, вообще не просматривает работу, а отдает ее экспериментатору сразу по окончании).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0999" y="826058"/>
            <a:ext cx="11511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6059" y="6221005"/>
            <a:ext cx="57751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https://multiurok.ru/files/diaghnostichieskii-instrumientarii-dlia-vyiavlieni.html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rtynenko\Desktop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28" y="173373"/>
            <a:ext cx="6469063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9132" y="2981861"/>
            <a:ext cx="1161314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и анализ результатов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интеллектуальной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– 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компонентов общей способности к учению.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уровень: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полностью, во всех компонентах, сохраняет цель до конца занятия;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сосредоточенно, не отвлекаясь, примерно в одинаковом темпе;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точно, если и допускает отдельные ошибки, то при проверке замечает и самостоятельно устраняет их;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спешит сдавать работу сразу же, а еще раз проверяет написанное, в случае необходимости вносит поправки, делает все возможное, чтобы работа была выполнена не только правильно, но и выглядела аккуратной, красивой.</a:t>
            </a:r>
          </a:p>
        </p:txBody>
      </p:sp>
    </p:spTree>
    <p:extLst>
      <p:ext uri="{BB962C8B-B14F-4D97-AF65-F5344CB8AC3E}">
        <p14:creationId xmlns:p14="http://schemas.microsoft.com/office/powerpoint/2010/main" val="320154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0358" y="428178"/>
            <a:ext cx="1151128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и анализ результатов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уровень: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полностью, сохраняет цель до конца занятия;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ходу работы допускает немногочисленные ошибки, но не замечает и самостоятельно не устраняет их;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устраняет ошибок и в специально отведенное для проверки время в конце занятия, ограничивается беглым просмотром написанного, качество оформления работы его не заботит, хотя общее стремление получить хороший результат у него имеется.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задания частично и не может ее сохранить во всем объеме до конца занятия;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пишет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 беспорядочно;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работы допускает ошибки не только из-за невнимательности, но и потому, что не запомнил какие-то правила или забыл их;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не замечает, не исправляет их ни по ходу работы, ни в конце занятия;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окончании работы не проявляет желания улучшить ее качество; к полученному результату вообще равнодушен.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небольшую часть цели, но почти сразу же теряет ее; пишет знаки в случайном порядке;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ошибок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замечает и не исправляет, не использует и время, отведенное для проверки выполнения задания в конце занятия;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окончании сразу же оставляет работу без внимания;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качеству выполненной работы равнодушен.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задание по содержанию, более того, чаще вообще не понимает, что перед ним поставлена какая-то задача;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лучшем случае он улавливает из инструкции только то, что ему надо действовать карандашом и бумагой, пытается это делать, исписывая или разрисовывая лист как получится, не признавая при этом ни полей, ни строчек;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 на заключительном этапе занятия говорить даже не приходится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7634" y="507937"/>
            <a:ext cx="1157464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для оценки уровня мотивации занятий хоккеем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опросник лучше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самому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тренеру-преподавателю со спортсменами-учащимися)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1.Тебе нравится на тренировке?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очень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нравится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2.Утром, когда ты просыпаешься, ты всегда с радостью идешь на тренировку или тебе часто хочется остаться дома?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хочется остаться дома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бывает по-разному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иду с радостью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3.Если бы тренер сказал, что завтра не обязательно приходить всем спортсменам, что желающие могут остаться дома, ты пошел бы или остался дома?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знаю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остался бы дома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пошел бы на тренировку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4.Тебе нравится, когда у вас отменяют тренировки?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нравится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бывает по-разному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5.Ты хотел бы, чтобы тебе не задавали домашних заданий (упражнений, которые необходимо выполнять дома)?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 бы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хотел бы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знаю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1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8335" y="551289"/>
            <a:ext cx="1176394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для оценки уровня мотивации занятий хоккеем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(этот опросник лучше проводить самому тренеру-преподавателю со спортсменами-учащимися)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6.Ты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 бы, чтобы на тренировки были только игры?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знаю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хотел бы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 бы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7.Ты часто рассказываешь о тренировках родителям?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редко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рассказываю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8.Ты хотел бы, чтобы у тебя был менее строгий тренер?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 не знаю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 бы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хотел бы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9.У тебя в команде много друзей?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друзей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10.Тебе нравятся твои партнеры по команде?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нравятся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очень</a:t>
            </a:r>
          </a:p>
          <a:p>
            <a:pPr lvl="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нравятся</a:t>
            </a:r>
          </a:p>
        </p:txBody>
      </p:sp>
    </p:spTree>
    <p:extLst>
      <p:ext uri="{BB962C8B-B14F-4D97-AF65-F5344CB8AC3E}">
        <p14:creationId xmlns:p14="http://schemas.microsoft.com/office/powerpoint/2010/main" val="284812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282426"/>
              </p:ext>
            </p:extLst>
          </p:nvPr>
        </p:nvGraphicFramePr>
        <p:xfrm>
          <a:off x="286871" y="1046749"/>
          <a:ext cx="11605412" cy="537196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9013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013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13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013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вопроса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за 1-й ответ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за 2-й ответ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за 3-й ответ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8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ts val="15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6446" marR="86446" marT="86446" marB="86446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33138" y="189816"/>
            <a:ext cx="10907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баллов, которые можно получить за каждый из трех ответов на вопросы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анкеты)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50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0999" y="826058"/>
            <a:ext cx="115112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25-30 баллов – высокий уровень мотивации, активности.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таких детей есть познавательный мотив, стремление наиболее успешно выполнять все предъявляемые требования. Они четко следуют всем указаниям тренера, добросовестны и ответственны, сильно переживают, если получают замечания.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20-24 балла – хорошая мотивация.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Подобный уровень мотивации является средней нормой.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15-19 баллов – положительное отношение к тренировкам, но тренировки не привлекают таких детей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 тренировочной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деятельностью.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10-14 баллов – низкая мотивация.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дети посещают тренировки неохотно, предпочитают пропускать занятия.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ниже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баллов – негативное отношение к тренировкам,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дезадаптация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испытывают серьезные трудности в обучении: они не справляются с тренировочной деятельностью, испытывают проблемы в общении с командой, во взаимоотношениях с тренером. </a:t>
            </a:r>
          </a:p>
        </p:txBody>
      </p:sp>
    </p:spTree>
    <p:extLst>
      <p:ext uri="{BB962C8B-B14F-4D97-AF65-F5344CB8AC3E}">
        <p14:creationId xmlns:p14="http://schemas.microsoft.com/office/powerpoint/2010/main" val="19944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05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8916" y="1108685"/>
            <a:ext cx="115433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2-я неделя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родительского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 учебно-тренировочных занятий за прошедший месяц;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проблемных вопросов на учебно-тренировочных занятиях и их совместный поиск или предложения по поиску;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успешных результатов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учебно-тренировочных занятиях;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проведения мероприятий;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чтобы они помогали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тренеру-преподавателю так,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выполняли упражнения на развитие психических процессов вместе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контролировали ведение дневника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пяти лучших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спортсменов-учащихся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 по результатам учебно-тренировочного занятия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dream team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 на следующий месяц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0696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961" y="189816"/>
            <a:ext cx="1157631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психических процессов, обучение приемам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внимание: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«Повторяй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мной»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 и на льду.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выполнения 5 минут. Участвует вся команда.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развивать активное внимание.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ритмично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 движения,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хлопает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ладоши, по коленям,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ногой,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кивает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головой.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повторяют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за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тренером-преподавателем.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Неожиданно для них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меняет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вовремя не заметил это и не сменил движение, выбывает из игры.</a:t>
            </a:r>
          </a:p>
          <a:p>
            <a:endParaRPr lang="ru-RU" sz="1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бывает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5-10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минут. Участвует вся команда.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учить обобщать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значение таких понятий как высота,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и длина, уметь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классифицировать предметы по форме, размеру, цвету.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задает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 такая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проявить себя предоставляется спортсмену-учащемуся.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бывает высоким? (дерево, столб, человек, дом). Здесь уместно спросить, что выше - дерево или дом; человек или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столб.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бывает длинным? (коротким)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бывает широким (узким)?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бывает круглым (квадратным)?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 можно включать самые разные понятия: что бывает пушистым, мягким, твердым, острым, холодным, белым, черным и т.д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7541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4404" y="826058"/>
            <a:ext cx="115336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«Два берега»</a:t>
            </a:r>
          </a:p>
          <a:p>
            <a:pPr lvl="0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научить оценивать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чужое и своё поведение, предвидеть его возможные последствия, действовать единым коллективом.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Играют 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присутствующие, разбившись на три команды: два «берега» и «река».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выстраиваются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параллельно: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«берег» - «река» «берег».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«берег» решает, что сказать левому (слово или словосочетание) и по команде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тренера-преподавателя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 передавать сообщение (громко произносит вслух).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«реки» – не дать услышать левому «берегу», то, что хочет сказать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правый (можно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кричать, топать, махать руками).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«берег» должен услышать то, что хочет сказать правый.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левый «берег» понял и услышал сообщение, команды меняются ролями.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397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8116" y="826058"/>
            <a:ext cx="115157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развить способность внутренней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льду.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удобно располагаются гимнастической скамейке или матах, скамейке запасных и т.п.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руководством тренера-преподавателя они расслабляются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закрывают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отключить свое внимание от внешней ситуации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сосредоточится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своем дыхании.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 не следует специально управлять своим дыханием, нарушать его естественный ритм.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1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0EBFE1E-DF5F-47A0-A76A-20B9FFB397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947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5F04D5E-D3E7-42B2-AD58-709AFCCB4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7693143-C874-4FAE-A0D5-6788AE7353FA}"/>
              </a:ext>
            </a:extLst>
          </p:cNvPr>
          <p:cNvSpPr txBox="1"/>
          <p:nvPr/>
        </p:nvSpPr>
        <p:spPr>
          <a:xfrm>
            <a:off x="140368" y="189816"/>
            <a:ext cx="11911263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4-ая неделя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психических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«Запрещенные движения»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собранность внимания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льду.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 минуты.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Участвует вся команда.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предлагает спортсменам-учащимся встать ровно и сконцентрировать все внимание на себе. После этого он начинает делать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определенные движения руками, 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 внимательно отслеживают и повторяют все движения. Запрещается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опус­кать руки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вниз, а если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опускает руки вниз то спортсмены-учащиеся долж­ны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ответ поднять свои руки вверх.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оши­бется,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тот выбывает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игры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мышление: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«Говори наоборот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развитие  быстроты и точности мышления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 говорит слово, а спортсмены-учащиеся говорят антоним (слово, противоположное по значению) к этому слову. Например: большой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маленький, толстый – тонкий, черный – белый, горячий – холодный, пустой – полный, легкий – тяжелый, чистый – грязный, больной – здоровый, ребенок – взрослый, огонь – вода, сильный – слабый, веселый – грустный, красивый – безобразный, трус – храбрец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01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9720" y="2388"/>
            <a:ext cx="115925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«Запомни движения»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льду.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повторяют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тренером-преподавателем.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они запомнят очередность упражнений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повторяют их в обратном порядке.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мотивацию: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«Хоккеист»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спортсменов-учащихся о хоккейной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экипировке, технических приемах, тактических приемах, воспитывать у них желание тренироваться,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собранность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аккуратность.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5-10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минут. Участвует вся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по очереди.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столе 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тренера-преподавателя лежит хоккейная экипировка и он предлагает спортсменам-учащимся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посмотреть на разложенные предметы и как можно быстрее собрать свой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баул.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заканчивается, когда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 сложит все вещи.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обращать внимание не только на то, как бы­стро справился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заданием, но и на то, насколько аккуратно он это сделал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воли: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«Замри»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5 минут сидеть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всякого движения, абсолютно расслабившись. Разрешены только движения век (моргание).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шести дней добавлять по 30 секунд, доведя время расслабления до 8 минут, и затем оставшиеся три дня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«замирать»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8 минут.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дневника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общение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спортсменами-учащимися.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57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6422" y="202904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67138" y="18240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308475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40175" y="15382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857165"/>
              </p:ext>
            </p:extLst>
          </p:nvPr>
        </p:nvGraphicFramePr>
        <p:xfrm>
          <a:off x="170447" y="826058"/>
          <a:ext cx="11851104" cy="5721896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958740"/>
                <a:gridCol w="2194560"/>
                <a:gridCol w="2271562"/>
                <a:gridCol w="2271562"/>
                <a:gridCol w="3154680"/>
              </a:tblGrid>
              <a:tr h="178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1-ая неделя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2-ая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4-ая неделя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</a:tr>
              <a:tr h="1211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Тренер-спортсмен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 проверка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дневника.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саморегуляции.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учебного года. Проведение родительского собрания. Закрытие спортивного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сезона.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</a:tr>
              <a:tr h="1145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Тренер-родитель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методическом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родительского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собрания.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по взаимодействию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учебного года. Проведение родительского собрания. Закрытие спортивного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сезона.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</a:tr>
              <a:tr h="19384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Родитель-спортсмен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Воспитательная работа со спортсменом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саморегуляции.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 проверка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дневников спортсменов-учащихся.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простейшим методам саморегуляции.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психических процессов (внимания, памяти, мышления).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Проверка дневников спортсменов-учащихся.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Воспитательная работа со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спортсменами-учащимся.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</a:tr>
              <a:tr h="7455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Тренер-психолог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методическом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Коррекционная работа с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тренерами-преподавателями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родителями (по запросу)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177" marR="3817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93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9720" y="2388"/>
            <a:ext cx="1159256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720" y="305068"/>
            <a:ext cx="1159256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1-ая неделя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психических процессов, обучение приемам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саморегуляцию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«Гора с плеч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льду.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дает установку спортсменам-учащимся («Когда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очень устал, тебе тяжело, хочется лечь, а надо ещё что-то сделать, сбрось «гору с плеч». Встань, широко расставь ноги, подними плечи, отведи их назад.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 это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5-6 раз и тебе станет легче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.), а они повторяют.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бывает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проводить, как вне льда, так и на льду.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развитие мышления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тренер-преподаватель задает вопросы, а спортсмены-учащиеся учатся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сравнивать, обобщать свойства предметов и, наконец, понимать значение таких понятий как высота, ширина, длина; классифицировать предметы по форме, размеру, цвету. Сначала вопросы задает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отвечает. Потом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дает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спортсмену-учащемуся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проявить себя.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Примеры: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бывает высоким? (дерево, столб, человек, дом). Здесь уместно спросить, что выше - дерево или дом; человек или столб.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бывает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(коротким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бывает широким (узким)?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бывает круглым (квадратным)? </a:t>
            </a:r>
          </a:p>
        </p:txBody>
      </p:sp>
    </p:spTree>
    <p:extLst>
      <p:ext uri="{BB962C8B-B14F-4D97-AF65-F5344CB8AC3E}">
        <p14:creationId xmlns:p14="http://schemas.microsoft.com/office/powerpoint/2010/main" val="398458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76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0789" y="189816"/>
            <a:ext cx="111171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память: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«Слушай и исполняй!»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развивать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и память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 и повторяет 1-2 раза несколько различных движений, не показывая их.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произвести движения в той же последовательности, в какой они были названы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тренером.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внимание: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цвет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развивать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(ведь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сосредотачивается на цвете шрифта, а не на слове, обозначающем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по очереди.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предлагает безошибочно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назвать цвета, которыми написаны слова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Побеждает тот, кто правильно назовет больше цветов за определенное время.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развитие внимания у детей: упражнение «Назови цвет»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758" y="4221688"/>
            <a:ext cx="5349240" cy="18019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32872" y="6023628"/>
            <a:ext cx="474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дневника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1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05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8916" y="1108685"/>
            <a:ext cx="115433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2-я неделя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родительского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 учебно-тренировочных занятий за прошедший месяц;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проблемных вопросов на учебно-тренировочных занятиях и их совместный поиск или предложения по поиску;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успешных результатов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учебно-тренировочных занятиях;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проведения мероприятий;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чтобы они помогали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тренеру-преподавателю так,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выполняли упражнения на развитие психических процессов вместе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контролировали ведение дневника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пяти лучших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спортсменов-учащихся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 по результатам учебно-тренировочного занятия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dream team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 на следующий месяц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9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0358" y="112707"/>
            <a:ext cx="11511281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саморегуляцию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положительного настроения» </a:t>
            </a:r>
            <a:r>
              <a:rPr lang="ru-RU" sz="1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(можно с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фоновой музыки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проведения 5-10 минут. 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выполнять вне льда. Участвует вся команда.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предлагает спортсменам-учащимся сесть удобно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расслабиться, закрыть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глаза, слегка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открыть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рот.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Дышать необходимо ритмично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не глубоко.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будто «дышит все тело»,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дыхание будет становиться все более поверхностным.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почувствовать,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обретает глубокую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расслабленность, ощутить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улыбку, но не на лице, а внутри себя.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Представить, что улыбка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озаряет все ваше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существо, как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будто улыбаетесь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животом. Улыбка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мягкая, едва уловимая, подобная цветку розы, распустившемуся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каждого спортсмена-учащегося и источающего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аромат по всему телу.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Почувствовать,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вместе с улыбкой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рождается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хорошее настроение и удивительное чувство покоя и внутренней гармонии.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себе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улыбки позволяет спортсмену-учащемуся быть в хорошем настроении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всего дня.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выполнения упражнения тренер-преподаватель предлагает досчитать до шести: </a:t>
            </a: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«один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ноги легкие,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два»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руки легкие,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три, четыре» -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дыхание совершенно нормальные,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пять»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лоб прохладный,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шесть»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руки сильные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необходимо глубоко вздохнуть и глаза открыть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!.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Завершается формирование положительного настроения следующими словами – «Вы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чувствуете себя совершенно спокойно 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бодро».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спортсменами-учащимися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с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3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3255" y="0"/>
            <a:ext cx="1184869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</a:p>
          <a:p>
            <a:r>
              <a:rPr lang="ru-RU" sz="1600" b="1" dirty="0"/>
              <a:t> </a:t>
            </a:r>
            <a:endParaRPr lang="ru-RU" sz="1600" dirty="0"/>
          </a:p>
          <a:p>
            <a:pPr lvl="0"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психических процессов, обучение приемам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внимание: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«Запрещенные движения»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- формировать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собранность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 и на льду.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2-3 минуты. Участвует вся команда.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предлагает спортсменам-учащимся встать ровно и сконцентрировать все внимание на себе. После этого он начинает делать определенные движения руками, а спортсмены-учащиеся  внимательно отслеживают и повторяют все движения. Запрещается опус­кать руки вниз, а если тренер-преподаватель опускает руки вниз то спортсмены-учащиеся долж­ны в ответ поднять свои руки вверх. Кто оши­бется, тот выбывает из игры.</a:t>
            </a:r>
          </a:p>
          <a:p>
            <a:endParaRPr lang="en-US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«Слушай команду»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развивать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произвольное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 и на льду.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спортсмен-учащийся должен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движения в соответствии с командами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тренера-преподавателя,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произнесенными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шепотом.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даются только на выполнение спокойных движений. Игра проводится до тех пор, пока играющие хорошо слушают и точно выполняют задание.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игры спортсмены-учащиеся встают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кругу друг за другом и двигаться шагом под музыку. Когда звуки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музыки прекращаются, то они останавливаются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внимательно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слушают тренера-преподавателя.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 время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шепотом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произносит команды,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 «поднять руки», и все играющие должны выполнить эту команду.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«Будьте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внимательны!»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команд: присесть; наклониться вперед и вытянуть руки вперед; согнуть правую ногу в колене, руки развести в стороны; сесть на пол и обхватить колени двумя руками и т.д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6968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5011" y="0"/>
            <a:ext cx="1158465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«Тень»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екомендуется проводить вне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 и на льду.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спортсмены-учащиеся разбиваются на пары.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спортсмена-учащихся идут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дороге через поле: один впереди, а другой на два-три шага сзади. Второй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спортсмен-учащийся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«тень» первого. «Тень» должна повторить точно все действия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то сорвет цветок на обочине, то нагнется за красивым камушком, то поскачет на одной ноге, то остановится и посмотрит из-под руки и т.п.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мотивацию: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помощь взрослому.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льду.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выполнения 5 минут. Участвует вся команда,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разбиваются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мотивом для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спортсменов-учащихся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общение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тренером,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получить одобрение, а также интерес к совместным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действиям,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можно выполнять вместе. Например, помочь собрать инвентарь после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учебно-тренировочного занятия, оказать помощь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учебно-тренировочного занятия.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Интересуемся, как они могут помочь. Каждому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спортсмену-учащемуся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дается посильное задание. В конце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подчеркивается,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результат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 путём совместных усилий, что к нему пришли все вместе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саморегуляцию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«Пружинка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льду.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Спортсменам-учащимся дается установка: «Поставь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ноги на ширину плеч, согни их немного в коленях, расслабь туловище и свободно опусти руки, расправь пальцы и склони голову к груди. Слегка покачайся в стороны, вперёд, назад. А сейчас резко выпрямись, как бы раскройся, подними голову и руки, выпрями ноги. Ты стряхнул всю усталость. Чуть-чуть осталось? Повтори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ещё».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577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9720" y="189816"/>
            <a:ext cx="115925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память: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«Запомни свое место»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вне льда.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Спортсмены-учащиеся становятся в круг или в разных углах зала.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запомнить свое место.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команде тренера-преподавателя все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разбегаются, а с окончанием музыки быстро возвращаются на свои места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«Догадайся сам»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развитие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екомендуется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вне льда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льду.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по очереди.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начинает игру и говорит: «Сейчас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буду говорить тебе слова, а ты отвечать мне, какое больше, какое меньше, какое длиннее, какое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короче». Например: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 или карандашик? Какое короче? Почему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 или кит? Какое больше? Почему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Удав или червячок? Какое длиннее? Почему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 или хвостик? Какое короче? Почему?"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придумать свои вопросы, ориентируясь на приведенные выше.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дневника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676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8220" y="1746353"/>
            <a:ext cx="110355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4-ая неделя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 сезона.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спортсменов-учащихся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награждение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спортсменами-учащимися.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с родителями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1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0A13C71-9528-495E-9138-308B5F89F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430"/>
            <a:ext cx="12192000" cy="6894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91AF4BE-5468-42A8-A716-4B87E6B5F24F}"/>
              </a:ext>
            </a:extLst>
          </p:cNvPr>
          <p:cNvSpPr txBox="1"/>
          <p:nvPr/>
        </p:nvSpPr>
        <p:spPr>
          <a:xfrm>
            <a:off x="1013592" y="3409950"/>
            <a:ext cx="103124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2215" y="4085096"/>
            <a:ext cx="96351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психолог, 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ассоциации спортивных психологов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Валерьевна </a:t>
            </a: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</a:t>
            </a:r>
          </a:p>
          <a:p>
            <a:pPr algn="ctr"/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+375 29 358 77 30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ga.coach@yandex.ru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6307" y="642815"/>
            <a:ext cx="9519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воспитательной работы со спортсменами-учащимися учебных групп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этапа начальной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2-3 годов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(март - май)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1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6024" y="151179"/>
            <a:ext cx="11139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698" y="374303"/>
            <a:ext cx="8262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встречи с известными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C:\Users\Tom\Desktop\20230222083050_original_3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C:\Users\Tom\Desktop\20230222083050_original_39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C:\Users\Tom\Desktop\20230222083050_original_39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4" y="1426258"/>
            <a:ext cx="3009585" cy="200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16" y="1426258"/>
            <a:ext cx="3184135" cy="200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97" y="3697609"/>
            <a:ext cx="4995626" cy="262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46" y="3301465"/>
            <a:ext cx="4144034" cy="315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DC6C85-D93C-4919-B8E6-790F607FB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380"/>
            <a:ext cx="12191999" cy="68947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1264" y="458816"/>
            <a:ext cx="10623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886" y="1115492"/>
            <a:ext cx="1147839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Сплочение команды: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Аплодисменты другу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льду.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5 минут. Участвует вся команда.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Тренер-преподаватель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выполнить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 имя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спортсмена-учащегося, 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этого все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аплодируют и так по кругу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группы, стоя в кругу, кладут ладошки одну на ладонь соседа ладошкой кверху, а другую – под ладонь соседа, как бы придерживая ее.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тренера-преподавателя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передача сигнала – хлопок в заданном направлении.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сигнала меняется.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повторяется 2-3 раза.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общение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спортсменами-учащимися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6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4516</TotalTime>
  <Words>5557</Words>
  <Application>Microsoft Office PowerPoint</Application>
  <PresentationFormat>Произвольный</PresentationFormat>
  <Paragraphs>1205</Paragraphs>
  <Slides>72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Certified Windows</cp:lastModifiedBy>
  <cp:revision>231</cp:revision>
  <cp:lastPrinted>2023-02-20T09:52:01Z</cp:lastPrinted>
  <dcterms:created xsi:type="dcterms:W3CDTF">2021-06-15T07:48:59Z</dcterms:created>
  <dcterms:modified xsi:type="dcterms:W3CDTF">2023-02-26T18:28:06Z</dcterms:modified>
</cp:coreProperties>
</file>